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  <p:sldId id="289" r:id="rId3"/>
    <p:sldId id="273" r:id="rId4"/>
    <p:sldId id="283" r:id="rId5"/>
    <p:sldId id="292" r:id="rId6"/>
    <p:sldId id="284" r:id="rId7"/>
    <p:sldId id="271" r:id="rId8"/>
    <p:sldId id="290" r:id="rId9"/>
    <p:sldId id="291" r:id="rId10"/>
    <p:sldId id="272" r:id="rId11"/>
    <p:sldId id="274" r:id="rId12"/>
    <p:sldId id="277" r:id="rId13"/>
    <p:sldId id="278" r:id="rId14"/>
    <p:sldId id="279" r:id="rId15"/>
    <p:sldId id="280" r:id="rId16"/>
    <p:sldId id="281" r:id="rId17"/>
    <p:sldId id="308" r:id="rId18"/>
    <p:sldId id="286" r:id="rId19"/>
    <p:sldId id="294" r:id="rId20"/>
    <p:sldId id="293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2" autoAdjust="0"/>
    <p:restoredTop sz="94660"/>
  </p:normalViewPr>
  <p:slideViewPr>
    <p:cSldViewPr>
      <p:cViewPr>
        <p:scale>
          <a:sx n="40" d="100"/>
          <a:sy n="40" d="100"/>
        </p:scale>
        <p:origin x="-271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9AE7-61BD-4622-A8E1-BE916F5B45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399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DA9A9-B7F1-4C0C-8867-E5B7916F92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573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8BE0E-E670-456B-A931-E187E876F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953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B63CF-B5D9-4C51-A364-0494EDF37F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244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EE56F-6E13-47A6-9359-8978D4B278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128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309B-862A-4883-8D96-49D22CA2A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272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AB5A3-532B-498A-83F9-543D866203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9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467B9-386D-4B2D-A59D-1FC7467E8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62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BE600-B159-4D8D-A350-9CF13861B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407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F4DDD-A595-4981-81FE-47CD42CFD6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057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3EDDD-5F63-43CD-9CE5-A76EEE4BE0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471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95DA69-B3F8-44ED-9A07-79C46E18AE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5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899513"/>
            <a:ext cx="8964488" cy="95848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r"/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-49767"/>
            <a:ext cx="8964488" cy="6428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ОКАЗАНИЕ ПЕРВОЙ ПОМОЩИ</a:t>
            </a: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>
              <a:solidFill>
                <a:srgbClr val="002060"/>
              </a:solidFill>
            </a:endParaRPr>
          </a:p>
          <a:p>
            <a:endParaRPr lang="ru-RU" sz="4800" b="1" dirty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ПРИ ОСТАНОВКЕ СЕРДЦА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2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СХЕМА ОКАЗАНИЯ ЭКСТРЕННОЙ РЕАНИМАЦИОННОЙ ПОМОЩИ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772816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1. Положить пострадавшего на спину на твердую ровную поверхность</a:t>
            </a:r>
            <a:endParaRPr lang="ru-RU" sz="3200" b="1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08" y="2935537"/>
            <a:ext cx="5724300" cy="39538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2636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ТВЕРДАЯ ПОВЕРХНОСТЬ ПОЗВОЛЯЕТ ОБЕСПЕЧИТЬ ВЫПОЛНЕНИЕ НЕПРЯМОГО МАССАЖА СЕРДЦА.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31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СХЕМА ОКАЗАНИЯ ЭКСТРЕННОЙ РЕАНИМАЦИОННОЙ ПОМОЩИ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556792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  <a:r>
              <a:rPr lang="ru-RU" sz="3200" b="1" dirty="0" smtClean="0"/>
              <a:t>. Произвести </a:t>
            </a:r>
            <a:r>
              <a:rPr lang="ru-RU" sz="3200" b="1" dirty="0" err="1" smtClean="0"/>
              <a:t>прекардиальный</a:t>
            </a:r>
            <a:r>
              <a:rPr lang="ru-RU" sz="3200" b="1" dirty="0" smtClean="0"/>
              <a:t> удар в область грудины</a:t>
            </a:r>
            <a:endParaRPr lang="ru-RU" sz="3200" b="1" dirty="0"/>
          </a:p>
        </p:txBody>
      </p:sp>
      <p:pic>
        <p:nvPicPr>
          <p:cNvPr id="6" name="Picture 11" descr="image_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36" y="2647037"/>
            <a:ext cx="5216571" cy="42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29017"/>
            <a:ext cx="8712968" cy="25698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ЗАПОМНИТЕ:</a:t>
            </a:r>
          </a:p>
          <a:p>
            <a:pPr algn="ctr"/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Прекардиальный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удар при сохранении сердцебиения может убить человека.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409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СХЕМА ОКАЗАНИЯ ЭКСТРЕННОЙ РЕАНИМАЦИОННОЙ ПОМОЩИ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556792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Приступить к непрямому массажу сердца</a:t>
            </a:r>
            <a:endParaRPr lang="ru-RU" sz="3200" b="1" dirty="0"/>
          </a:p>
        </p:txBody>
      </p:sp>
      <p:pic>
        <p:nvPicPr>
          <p:cNvPr id="7" name="Picture 5" descr="Как следует проводить непрямой массаж серд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16" y="2636912"/>
            <a:ext cx="4641850" cy="423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8869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Надавливание на грудную клетку руками - примерно 2 раза в секунду. 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Сердечно-легочная реанимация может проводиться очень долго.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045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СХЕМА ОКАЗАНИЯ ЭКСТРЕННОЙ РЕАНИМАЦИОННОЙ ПОМОЩИ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556792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. Проводить искусственную вентиляцию легких</a:t>
            </a:r>
            <a:endParaRPr lang="ru-RU" sz="3200" b="1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36" y="2636912"/>
            <a:ext cx="6613711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19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При искусственной вентиляции лёгких необходимо обеспечить проходимость дыхательных путей: зажать нос пострадавшего, запрокинуть голову, делать выдох в лёгкие.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546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СХЕМА ОКАЗАНИЯ ЭКСТРЕННОЙ РЕАНИМАЦИОННОЙ ПОМОЩИ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556792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5. Вызвать «скорую помощь» или срочно доставить пострадавшего в больницу</a:t>
            </a:r>
            <a:endParaRPr lang="ru-RU" sz="3200" b="1" dirty="0"/>
          </a:p>
        </p:txBody>
      </p:sp>
      <p:pic>
        <p:nvPicPr>
          <p:cNvPr id="7" name="Picture 2" descr="C:\Users\1\Documents\ОБЖ\ТСО\фоновые картинки\793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2390"/>
            <a:ext cx="5472608" cy="4143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5120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&amp;Kcy;&amp;acy;&amp;kcy; &amp;scy;&amp;ncy;&amp;yacy;&amp;tcy;&amp;softcy; &amp;bcy;&amp;ocy;&amp;lcy;&amp;softcy; &amp;vcy; &amp;scy;&amp;iecy;&amp;rcy;&amp;dcy;&amp;tscy;&amp;iecy; MikaNewton.I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5028"/>
            <a:ext cx="7632848" cy="5746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671" y="400308"/>
            <a:ext cx="8693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?</a:t>
            </a:r>
            <a:r>
              <a:rPr lang="ru-RU" sz="3200" dirty="0" smtClean="0"/>
              <a:t>                                                                       </a:t>
            </a:r>
            <a:r>
              <a:rPr lang="ru-RU" sz="4400" dirty="0" smtClean="0"/>
              <a:t>!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549884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017"/>
            <a:ext cx="9144000" cy="7216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ОБЪЯСНИТЕ РИСУНКИ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80221" cy="54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250"/>
            <a:ext cx="9239597" cy="56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6" y="1191885"/>
            <a:ext cx="9239597" cy="56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179512" y="188640"/>
            <a:ext cx="8712968" cy="670037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РАССМОТРИМ ЭТАПЫ РЕАНИМАЦИИ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530654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51520" y="1227529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10000"/>
                  </a:schemeClr>
                </a:solidFill>
              </a:rPr>
              <a:t>Массаж сердца - механическое воздействие на сердце после его остановки с целью восстановления его деятельности и поддержания непрерывного кровотока до возобновления работы сердца. Показаниями к массажу сердца являются все случаи остановки сердца.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227529"/>
            <a:ext cx="7992887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</a:rPr>
              <a:t>ПРАВИЛА ВЫПОЛНЕНИЯ НЕПРЯМОГО МАССАЖА СЕРДЦА</a:t>
            </a:r>
            <a:endParaRPr lang="ru-RU" sz="4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563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85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07" y="0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>
                <a:solidFill>
                  <a:schemeClr val="accent6">
                    <a:lumMod val="50000"/>
                  </a:schemeClr>
                </a:solidFill>
              </a:rPr>
              <a:t>Первая помощь при обмороке: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33"/>
          <p:cNvSpPr txBox="1">
            <a:spLocks noGrp="1" noChangeArrowheads="1"/>
          </p:cNvSpPr>
          <p:nvPr>
            <p:ph idx="1"/>
          </p:nvPr>
        </p:nvSpPr>
        <p:spPr bwMode="auto">
          <a:xfrm>
            <a:off x="26058" y="620688"/>
            <a:ext cx="8794413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Вынести пострадавшего на воздух или открыть форточки;</a:t>
            </a:r>
          </a:p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Расстегнуть воротник и ремень;</a:t>
            </a:r>
          </a:p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Уложить на спину, чтобы голова была ниже, а ноги выше туловища (приток крови к мозгу);</a:t>
            </a:r>
          </a:p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Дать понюхать нашатырный спирт (на ватке);</a:t>
            </a:r>
          </a:p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Приступить к реанимации.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471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-6011" y="-31284"/>
            <a:ext cx="939425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1. Обнажите грудную клетку. Нижнюю ладонь положите перпендикулярно грудине, а другую поверх первой ладони в строго определенном месте: на 2-3 см выше мечевидного отростка. Большой палец одной руки должен показывать в сторону подбородка, а другой – в сторону живота.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11" descr="Непрямой массаж сердца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257"/>
            <a:ext cx="5004048" cy="400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Положение рук при проведении непрямого массажа серд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1" t="1711" r="6898" b="5208"/>
          <a:stretch>
            <a:fillRect/>
          </a:stretch>
        </p:blipFill>
        <p:spPr bwMode="auto">
          <a:xfrm>
            <a:off x="4632580" y="2846063"/>
            <a:ext cx="4824412" cy="405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" y="1196752"/>
            <a:ext cx="936429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469896" cy="566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" y="108341"/>
            <a:ext cx="9403022" cy="685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1356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. Толчкообразные надавливания производить с силой: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для взрослого </a:t>
            </a:r>
            <a:r>
              <a:rPr lang="ru-RU" sz="3600" b="1" smtClean="0">
                <a:solidFill>
                  <a:schemeClr val="tx2">
                    <a:lumMod val="10000"/>
                  </a:schemeClr>
                </a:solidFill>
              </a:rPr>
              <a:t>на 4-5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см,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для ребенка на 3 см,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годовалому – на 1 см.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69" y="3140967"/>
            <a:ext cx="6262414" cy="351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289" y="3159337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Положить человека на твердую поверхность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051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3. Ритм надавливаний на грудную клетку должен соответствовать частоте сердечных сокращений, примерно 100 раз в минуту.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 descr="Как следует проводить непрямой массаж серд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02" y="2562831"/>
            <a:ext cx="4392488" cy="429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551209"/>
            <a:ext cx="4301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Каждое правильно выполненное надавливание отвечает одному сердечному сокращению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396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4. Минимальное время проведения непрямого массажа сердца даже при отсутствии признаков его эффективности не должно быть менее 60 минут.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017328"/>
            <a:ext cx="5096966" cy="38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121782"/>
            <a:ext cx="2967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Руки прямые, ладони от груди не отрывать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966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77057" y="332656"/>
            <a:ext cx="878743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</a:rPr>
              <a:t>Непрямой массаж сердца может быть эффективным только при правильном сочетании с искусственной вентиляцией легких.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24" y="3537155"/>
            <a:ext cx="8785966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ИСКУССТВЕННАЯ ВЕНТИЛЯЦИЯ ЛЕГКИХ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654" y="2829269"/>
            <a:ext cx="8966943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ТЕХНИКА ИСКУССТВЕННОЙ ВЕНТИЛЯЦИИ ЛЕГКИХ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827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70750" y="188640"/>
            <a:ext cx="8715424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Обеспечить проходимость верхних дыхательных путей.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09" y="1916832"/>
            <a:ext cx="6499491" cy="36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750" y="2198327"/>
            <a:ext cx="2320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Используя носовой платок.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Повернуть человека на бок.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416" y="5768740"/>
            <a:ext cx="646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Освободить ворот, пояс.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522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70750" y="188640"/>
            <a:ext cx="8715424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Приподнять подбородок, удерживая шейный отдел позвоночника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8425" y="5661248"/>
            <a:ext cx="625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Нельзя делать, если перелом шейного отдела позвоночника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12635"/>
            <a:ext cx="6838896" cy="28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323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98761" y="18519"/>
            <a:ext cx="8715424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Сделать выдох в легкие пострадавшего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647" y="1772816"/>
            <a:ext cx="2209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 выдохе – зажать нос.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Вдох делать в стороне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65" y="1628800"/>
            <a:ext cx="63797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5408" y="5733256"/>
            <a:ext cx="6379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Убедитесь, что грудная клетка совершила движение вверх.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082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39414" y="211305"/>
            <a:ext cx="8715424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После первых 30 нажатий сделайте 2 вдоха.</a:t>
            </a:r>
          </a:p>
          <a:p>
            <a:pPr algn="ctr"/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Каждые 3 минуты проверяйте пульс.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365104"/>
            <a:ext cx="628640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Для детей: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Реанимация начинается с 5-ти первый вдохов (учтите, что объем ваших легких больше).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" y="108155"/>
            <a:ext cx="9402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Последовательность действий при проведении непрямого массажа серд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05" y="184261"/>
            <a:ext cx="6499641" cy="670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770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cuments\ОБЖ\ТСО\фоновые картинки\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096"/>
            <a:ext cx="9394255" cy="71285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771800" y="5566593"/>
            <a:ext cx="628303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?!?!?!?!?!?!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Picture 13" descr="Последовательность действий при выполнении искусственной вентиляции лёгки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32"/>
          <a:stretch>
            <a:fillRect/>
          </a:stretch>
        </p:blipFill>
        <p:spPr bwMode="auto">
          <a:xfrm>
            <a:off x="755576" y="116631"/>
            <a:ext cx="7542579" cy="487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1155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1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Клиническая смерть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8460432" cy="53012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Процесс умирания человека – 5-7 минут. Это время называется клинической смертью.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Это время, когда процессы, происходящие в организме, ещё обратимы и человеку ещё можно помочь.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6112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1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Клиническая смерть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5112568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</a:rPr>
              <a:t>Клиническая смерть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- это пограничное состояние перехода от гаснущей жизни к биологической смерти, которое возникает   непосредственно после прекращения кровообращения и дыхания.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090709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1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Признаки клинической смерти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277"/>
            <a:ext cx="8595085" cy="593672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33569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Недопустимо реанимировать дышащего человека, надо убедиться, что он находится в состоянии клинической смерти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26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1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ЗАПОМНИТЕ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196752"/>
            <a:ext cx="849694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 следует выяснять причину, в результате которой человек оказался в состоянии клинической смерти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6865" y="2708920"/>
            <a:ext cx="8496944" cy="12896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Фактор времени имеет самое главное значение в оказании помощи пострадавшему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4221088"/>
            <a:ext cx="6201072" cy="1086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первые минуты – вероятность оживления 90%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4411" y="5445224"/>
            <a:ext cx="6201072" cy="1105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Через 3 минуты – вероятность оживления не более 50%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11431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85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Реанимация</a:t>
            </a:r>
            <a:r>
              <a:rPr lang="ru-RU" b="1" dirty="0" smtClean="0">
                <a:solidFill>
                  <a:srgbClr val="F2E104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это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3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восстановление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или временное замещение резко нарушенных или утраченных жизненно важных функций организма</a:t>
            </a:r>
          </a:p>
        </p:txBody>
      </p:sp>
    </p:spTree>
    <p:extLst>
      <p:ext uri="{BB962C8B-B14F-4D97-AF65-F5344CB8AC3E}">
        <p14:creationId xmlns="" xmlns:p14="http://schemas.microsoft.com/office/powerpoint/2010/main" val="1383178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85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chemeClr val="accent6">
                    <a:lumMod val="50000"/>
                  </a:schemeClr>
                </a:solidFill>
              </a:rPr>
              <a:t>Этапы реанимации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3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340768"/>
            <a:ext cx="867645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Восстановление проходимости дыхательных путей;</a:t>
            </a:r>
          </a:p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Искусственное поддержание кровообращения путем наружного массажа сердца;</a:t>
            </a:r>
          </a:p>
          <a:p>
            <a:pPr marL="742950" indent="-7429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Искусственная вентиляция дыхательных путей и легких методом активного вдыхания воздуха (кислорода) в легкие пострадавшего.</a:t>
            </a:r>
          </a:p>
        </p:txBody>
      </p:sp>
    </p:spTree>
    <p:extLst>
      <p:ext uri="{BB962C8B-B14F-4D97-AF65-F5344CB8AC3E}">
        <p14:creationId xmlns="" xmlns:p14="http://schemas.microsoft.com/office/powerpoint/2010/main" val="983122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ОБЖ\ТСО\фоновые картинки\Amb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04"/>
            <a:ext cx="9144000" cy="7285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39656" cy="51571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Кровеносная система человека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56" y="-55421"/>
            <a:ext cx="5873809" cy="69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0843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641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Первая помощь при обмороке:</vt:lpstr>
      <vt:lpstr>Клиническая смерть</vt:lpstr>
      <vt:lpstr>Клиническая смерть</vt:lpstr>
      <vt:lpstr>Признаки клинической смерти</vt:lpstr>
      <vt:lpstr>ЗАПОМНИТЕ</vt:lpstr>
      <vt:lpstr>Реанимация - это</vt:lpstr>
      <vt:lpstr>Этапы реанимации:</vt:lpstr>
      <vt:lpstr>Кровеносная система человека</vt:lpstr>
      <vt:lpstr>СХЕМА ОКАЗАНИЯ ЭКСТРЕННОЙ РЕАНИМАЦИОННОЙ ПОМОЩИ</vt:lpstr>
      <vt:lpstr>СХЕМА ОКАЗАНИЯ ЭКСТРЕННОЙ РЕАНИМАЦИОННОЙ ПОМОЩИ</vt:lpstr>
      <vt:lpstr>СХЕМА ОКАЗАНИЯ ЭКСТРЕННОЙ РЕАНИМАЦИОННОЙ ПОМОЩИ</vt:lpstr>
      <vt:lpstr>Надавливание на грудную клетку руками - примерно 2 раза в секунду.  Сердечно-легочная реанимация может проводиться очень долго.</vt:lpstr>
      <vt:lpstr>СХЕМА ОКАЗАНИЯ ЭКСТРЕННОЙ РЕАНИМАЦИОННОЙ ПОМОЩИ</vt:lpstr>
      <vt:lpstr>При искусственной вентиляции лёгких необходимо обеспечить проходимость дыхательных путей: зажать нос пострадавшего, запрокинуть голову, делать выдох в лёгкие.</vt:lpstr>
      <vt:lpstr>СХЕМА ОКАЗАНИЯ ЭКСТРЕННОЙ РЕАНИМАЦИОННОЙ ПОМОЩИ</vt:lpstr>
      <vt:lpstr>Слайд 17</vt:lpstr>
      <vt:lpstr>ОБЪЯСНИТЕ РИСУНКИ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КЛИНИЧЕСКАЯ СМЕРТЬ</dc:title>
  <dc:creator>Татьяна</dc:creator>
  <cp:lastModifiedBy>User PC</cp:lastModifiedBy>
  <cp:revision>57</cp:revision>
  <dcterms:created xsi:type="dcterms:W3CDTF">2011-12-13T17:56:05Z</dcterms:created>
  <dcterms:modified xsi:type="dcterms:W3CDTF">2018-10-08T15:41:49Z</dcterms:modified>
</cp:coreProperties>
</file>